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9" r:id="rId1"/>
  </p:sldMasterIdLst>
  <p:sldIdLst>
    <p:sldId id="256" r:id="rId2"/>
    <p:sldId id="261" r:id="rId3"/>
    <p:sldId id="260" r:id="rId4"/>
    <p:sldId id="259" r:id="rId5"/>
    <p:sldId id="262"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[Historic_Nashville_City_Cemetery_Interments__1846-1979.xlsx]Cholera_info2!PivotTable2</c:name>
    <c:fmtId val="13"/>
  </c:pivotSource>
  <c:chart>
    <c:autoTitleDeleted val="0"/>
    <c:pivotFmts>
      <c:pivotFmt>
        <c:idx val="0"/>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5041308530435038"/>
          <c:y val="0.12799681426736528"/>
          <c:w val="0.84799614415317737"/>
          <c:h val="0.7961164614872307"/>
        </c:manualLayout>
      </c:layout>
      <c:barChart>
        <c:barDir val="col"/>
        <c:grouping val="clustered"/>
        <c:varyColors val="0"/>
        <c:ser>
          <c:idx val="0"/>
          <c:order val="0"/>
          <c:tx>
            <c:strRef>
              <c:f>Cholera_info2!$B$3:$B$4</c:f>
              <c:strCache>
                <c:ptCount val="1"/>
                <c:pt idx="0">
                  <c:v>May</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Cholera_info2!$A$5:$A$7</c:f>
              <c:strCache>
                <c:ptCount val="2"/>
                <c:pt idx="0">
                  <c:v>1849</c:v>
                </c:pt>
                <c:pt idx="1">
                  <c:v>1850</c:v>
                </c:pt>
              </c:strCache>
            </c:strRef>
          </c:cat>
          <c:val>
            <c:numRef>
              <c:f>Cholera_info2!$B$5:$B$7</c:f>
              <c:numCache>
                <c:formatCode>General</c:formatCode>
                <c:ptCount val="2"/>
                <c:pt idx="0">
                  <c:v>32</c:v>
                </c:pt>
                <c:pt idx="1">
                  <c:v>1</c:v>
                </c:pt>
              </c:numCache>
            </c:numRef>
          </c:val>
          <c:extLst>
            <c:ext xmlns:c16="http://schemas.microsoft.com/office/drawing/2014/chart" uri="{C3380CC4-5D6E-409C-BE32-E72D297353CC}">
              <c16:uniqueId val="{00000000-59C4-4C7A-BC2A-2A3AC8155768}"/>
            </c:ext>
          </c:extLst>
        </c:ser>
        <c:ser>
          <c:idx val="1"/>
          <c:order val="1"/>
          <c:tx>
            <c:strRef>
              <c:f>Cholera_info2!$C$3:$C$4</c:f>
              <c:strCache>
                <c:ptCount val="1"/>
                <c:pt idx="0">
                  <c:v>Jun</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Cholera_info2!$A$5:$A$7</c:f>
              <c:strCache>
                <c:ptCount val="2"/>
                <c:pt idx="0">
                  <c:v>1849</c:v>
                </c:pt>
                <c:pt idx="1">
                  <c:v>1850</c:v>
                </c:pt>
              </c:strCache>
            </c:strRef>
          </c:cat>
          <c:val>
            <c:numRef>
              <c:f>Cholera_info2!$C$5:$C$7</c:f>
              <c:numCache>
                <c:formatCode>General</c:formatCode>
                <c:ptCount val="2"/>
                <c:pt idx="0">
                  <c:v>171</c:v>
                </c:pt>
                <c:pt idx="1">
                  <c:v>61</c:v>
                </c:pt>
              </c:numCache>
            </c:numRef>
          </c:val>
          <c:extLst>
            <c:ext xmlns:c16="http://schemas.microsoft.com/office/drawing/2014/chart" uri="{C3380CC4-5D6E-409C-BE32-E72D297353CC}">
              <c16:uniqueId val="{00000001-59C4-4C7A-BC2A-2A3AC8155768}"/>
            </c:ext>
          </c:extLst>
        </c:ser>
        <c:ser>
          <c:idx val="2"/>
          <c:order val="2"/>
          <c:tx>
            <c:strRef>
              <c:f>Cholera_info2!$D$3:$D$4</c:f>
              <c:strCache>
                <c:ptCount val="1"/>
                <c:pt idx="0">
                  <c:v>Jul</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Cholera_info2!$A$5:$A$7</c:f>
              <c:strCache>
                <c:ptCount val="2"/>
                <c:pt idx="0">
                  <c:v>1849</c:v>
                </c:pt>
                <c:pt idx="1">
                  <c:v>1850</c:v>
                </c:pt>
              </c:strCache>
            </c:strRef>
          </c:cat>
          <c:val>
            <c:numRef>
              <c:f>Cholera_info2!$D$5:$D$7</c:f>
              <c:numCache>
                <c:formatCode>General</c:formatCode>
                <c:ptCount val="2"/>
                <c:pt idx="0">
                  <c:v>37</c:v>
                </c:pt>
                <c:pt idx="1">
                  <c:v>228</c:v>
                </c:pt>
              </c:numCache>
            </c:numRef>
          </c:val>
          <c:extLst>
            <c:ext xmlns:c16="http://schemas.microsoft.com/office/drawing/2014/chart" uri="{C3380CC4-5D6E-409C-BE32-E72D297353CC}">
              <c16:uniqueId val="{00000002-59C4-4C7A-BC2A-2A3AC8155768}"/>
            </c:ext>
          </c:extLst>
        </c:ser>
        <c:dLbls>
          <c:dLblPos val="outEnd"/>
          <c:showLegendKey val="0"/>
          <c:showVal val="1"/>
          <c:showCatName val="0"/>
          <c:showSerName val="0"/>
          <c:showPercent val="0"/>
          <c:showBubbleSize val="0"/>
        </c:dLbls>
        <c:gapWidth val="219"/>
        <c:overlap val="-27"/>
        <c:axId val="1521226223"/>
        <c:axId val="1521227887"/>
      </c:barChart>
      <c:catAx>
        <c:axId val="1521226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1521227887"/>
        <c:crosses val="autoZero"/>
        <c:auto val="1"/>
        <c:lblAlgn val="ctr"/>
        <c:lblOffset val="100"/>
        <c:noMultiLvlLbl val="0"/>
      </c:catAx>
      <c:valAx>
        <c:axId val="152122788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21226223"/>
        <c:crosses val="autoZero"/>
        <c:crossBetween val="between"/>
      </c:valAx>
      <c:spPr>
        <a:noFill/>
        <a:ln>
          <a:noFill/>
        </a:ln>
        <a:effectLst/>
      </c:spPr>
    </c:plotArea>
    <c:legend>
      <c:legendPos val="r"/>
      <c:layout>
        <c:manualLayout>
          <c:xMode val="edge"/>
          <c:yMode val="edge"/>
          <c:x val="3.554020295450757E-2"/>
          <c:y val="0.69886116311848934"/>
          <c:w val="7.4865624191342281E-2"/>
          <c:h val="0.25780325735100623"/>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[Historic_Nashville_City_Cemetery_Interments__1846-1979.xlsx]cholera_info3!PivotTable1</c:name>
    <c:fmtId val="23"/>
  </c:pivotSource>
  <c:chart>
    <c:autoTitleDeleted val="1"/>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rgbClr val="FF0000"/>
            </a:solidFill>
            <a:round/>
          </a:ln>
          <a:effectLst/>
        </c:spPr>
        <c:marker>
          <c:symbol val="none"/>
        </c:marker>
      </c:pivotFmt>
      <c:pivotFmt>
        <c:idx val="2"/>
        <c:spPr>
          <a:solidFill>
            <a:schemeClr val="accent1"/>
          </a:solidFill>
          <a:ln w="28575" cap="rnd">
            <a:solidFill>
              <a:srgbClr val="FF0000"/>
            </a:solidFill>
            <a:round/>
          </a:ln>
          <a:effectLst/>
        </c:spPr>
        <c:marker>
          <c:symbol val="none"/>
        </c:marker>
      </c:pivotFmt>
      <c:pivotFmt>
        <c:idx val="3"/>
        <c:spPr>
          <a:solidFill>
            <a:schemeClr val="accent1"/>
          </a:solidFill>
          <a:ln w="28575" cap="rnd">
            <a:solidFill>
              <a:srgbClr val="FF0000"/>
            </a:solidFill>
            <a:round/>
          </a:ln>
          <a:effectLst/>
        </c:spPr>
        <c:marker>
          <c:symbol val="none"/>
        </c:marker>
      </c:pivotFmt>
      <c:pivotFmt>
        <c:idx val="4"/>
        <c:spPr>
          <a:solidFill>
            <a:schemeClr val="accent1"/>
          </a:solidFill>
          <a:ln w="28575" cap="rnd">
            <a:solidFill>
              <a:srgbClr val="FF0000"/>
            </a:solidFill>
            <a:round/>
          </a:ln>
          <a:effectLst/>
        </c:spPr>
        <c:marker>
          <c:symbol val="none"/>
        </c:marker>
      </c:pivotFmt>
      <c:pivotFmt>
        <c:idx val="5"/>
        <c:spPr>
          <a:solidFill>
            <a:schemeClr val="accent1"/>
          </a:solidFill>
          <a:ln w="28575" cap="rnd">
            <a:solidFill>
              <a:srgbClr val="FF0000"/>
            </a:solidFill>
            <a:round/>
          </a:ln>
          <a:effectLst/>
        </c:spPr>
        <c:marker>
          <c:symbol val="none"/>
        </c:marker>
      </c:pivotFmt>
      <c:pivotFmt>
        <c:idx val="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rgbClr val="FF0000"/>
            </a:solidFill>
            <a:round/>
          </a:ln>
          <a:effectLst/>
        </c:spPr>
        <c:marker>
          <c:symbol val="none"/>
        </c:marker>
      </c:pivotFmt>
      <c:pivotFmt>
        <c:idx val="8"/>
        <c:spPr>
          <a:solidFill>
            <a:schemeClr val="accent1"/>
          </a:solidFill>
          <a:ln w="28575" cap="rnd">
            <a:solidFill>
              <a:srgbClr val="FF0000"/>
            </a:solidFill>
            <a:round/>
          </a:ln>
          <a:effectLst/>
        </c:spPr>
        <c:marker>
          <c:symbol val="none"/>
        </c:marker>
      </c:pivotFmt>
      <c:pivotFmt>
        <c:idx val="9"/>
        <c:spPr>
          <a:solidFill>
            <a:schemeClr val="accent1"/>
          </a:solidFill>
          <a:ln w="28575" cap="rnd">
            <a:solidFill>
              <a:srgbClr val="FF0000"/>
            </a:solidFill>
            <a:round/>
          </a:ln>
          <a:effectLst/>
        </c:spPr>
        <c:marker>
          <c:symbol val="none"/>
        </c:marker>
      </c:pivotFmt>
      <c:pivotFmt>
        <c:idx val="10"/>
        <c:spPr>
          <a:solidFill>
            <a:schemeClr val="accent1"/>
          </a:solidFill>
          <a:ln w="28575" cap="rnd">
            <a:solidFill>
              <a:srgbClr val="FF0000"/>
            </a:solidFill>
            <a:round/>
          </a:ln>
          <a:effectLst/>
        </c:spPr>
        <c:marker>
          <c:symbol val="none"/>
        </c:marker>
      </c:pivotFmt>
      <c:pivotFmt>
        <c:idx val="11"/>
        <c:spPr>
          <a:solidFill>
            <a:schemeClr val="accent1"/>
          </a:solidFill>
          <a:ln w="28575" cap="rnd">
            <a:solidFill>
              <a:srgbClr val="FF0000"/>
            </a:solidFill>
            <a:round/>
          </a:ln>
          <a:effectLst/>
        </c:spPr>
        <c:marker>
          <c:symbol val="none"/>
        </c:marker>
      </c:pivotFmt>
      <c:pivotFmt>
        <c:idx val="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rgbClr val="FF0000"/>
            </a:solidFill>
            <a:round/>
          </a:ln>
          <a:effectLst/>
        </c:spPr>
        <c:marker>
          <c:symbol val="none"/>
        </c:marker>
      </c:pivotFmt>
      <c:pivotFmt>
        <c:idx val="14"/>
        <c:spPr>
          <a:solidFill>
            <a:schemeClr val="accent1"/>
          </a:solidFill>
          <a:ln w="28575" cap="rnd">
            <a:solidFill>
              <a:srgbClr val="FF0000"/>
            </a:solidFill>
            <a:round/>
          </a:ln>
          <a:effectLst/>
        </c:spPr>
        <c:marker>
          <c:symbol val="none"/>
        </c:marker>
      </c:pivotFmt>
      <c:pivotFmt>
        <c:idx val="15"/>
        <c:spPr>
          <a:solidFill>
            <a:schemeClr val="accent1"/>
          </a:solidFill>
          <a:ln w="28575" cap="rnd">
            <a:solidFill>
              <a:srgbClr val="FF0000"/>
            </a:solidFill>
            <a:round/>
          </a:ln>
          <a:effectLst/>
        </c:spPr>
        <c:marker>
          <c:symbol val="none"/>
        </c:marker>
      </c:pivotFmt>
      <c:pivotFmt>
        <c:idx val="16"/>
        <c:spPr>
          <a:solidFill>
            <a:schemeClr val="accent1"/>
          </a:solidFill>
          <a:ln w="28575" cap="rnd">
            <a:solidFill>
              <a:srgbClr val="FF0000"/>
            </a:solidFill>
            <a:round/>
          </a:ln>
          <a:effectLst/>
        </c:spPr>
        <c:marker>
          <c:symbol val="none"/>
        </c:marker>
      </c:pivotFmt>
      <c:pivotFmt>
        <c:idx val="17"/>
        <c:spPr>
          <a:solidFill>
            <a:schemeClr val="accent1"/>
          </a:solidFill>
          <a:ln w="28575" cap="rnd">
            <a:solidFill>
              <a:srgbClr val="FF0000"/>
            </a:solidFill>
            <a:round/>
          </a:ln>
          <a:effectLst/>
        </c:spPr>
        <c:marker>
          <c:symbol val="none"/>
        </c:marker>
      </c:pivotFmt>
    </c:pivotFmts>
    <c:plotArea>
      <c:layout/>
      <c:lineChart>
        <c:grouping val="standard"/>
        <c:varyColors val="0"/>
        <c:ser>
          <c:idx val="0"/>
          <c:order val="0"/>
          <c:tx>
            <c:strRef>
              <c:f>cholera_info3!$B$4</c:f>
              <c:strCache>
                <c:ptCount val="1"/>
                <c:pt idx="0">
                  <c:v>Total</c:v>
                </c:pt>
              </c:strCache>
            </c:strRef>
          </c:tx>
          <c:spPr>
            <a:ln w="38100" cap="flat" cmpd="dbl" algn="ctr">
              <a:solidFill>
                <a:schemeClr val="accent1"/>
              </a:solidFill>
              <a:miter lim="800000"/>
            </a:ln>
            <a:effectLst/>
          </c:spPr>
          <c:marker>
            <c:symbol val="none"/>
          </c:marker>
          <c:dPt>
            <c:idx val="5"/>
            <c:marker>
              <c:symbol val="none"/>
            </c:marker>
            <c:bubble3D val="0"/>
            <c:extLst>
              <c:ext xmlns:c16="http://schemas.microsoft.com/office/drawing/2014/chart" uri="{C3380CC4-5D6E-409C-BE32-E72D297353CC}">
                <c16:uniqueId val="{00000001-9B56-44B1-800E-8DC5521BAB2C}"/>
              </c:ext>
            </c:extLst>
          </c:dPt>
          <c:dPt>
            <c:idx val="6"/>
            <c:marker>
              <c:symbol val="none"/>
            </c:marker>
            <c:bubble3D val="0"/>
            <c:spPr>
              <a:ln w="38100" cap="flat" cmpd="dbl" algn="ctr">
                <a:solidFill>
                  <a:schemeClr val="accent6"/>
                </a:solidFill>
                <a:miter lim="800000"/>
              </a:ln>
              <a:effectLst/>
            </c:spPr>
            <c:extLst>
              <c:ext xmlns:c16="http://schemas.microsoft.com/office/drawing/2014/chart" uri="{C3380CC4-5D6E-409C-BE32-E72D297353CC}">
                <c16:uniqueId val="{00000003-9B56-44B1-800E-8DC5521BAB2C}"/>
              </c:ext>
            </c:extLst>
          </c:dPt>
          <c:dPt>
            <c:idx val="7"/>
            <c:marker>
              <c:symbol val="none"/>
            </c:marker>
            <c:bubble3D val="0"/>
            <c:spPr>
              <a:ln w="38100" cap="flat" cmpd="dbl" algn="ctr">
                <a:solidFill>
                  <a:schemeClr val="accent6"/>
                </a:solidFill>
                <a:miter lim="800000"/>
              </a:ln>
              <a:effectLst/>
            </c:spPr>
            <c:extLst>
              <c:ext xmlns:c16="http://schemas.microsoft.com/office/drawing/2014/chart" uri="{C3380CC4-5D6E-409C-BE32-E72D297353CC}">
                <c16:uniqueId val="{00000005-9B56-44B1-800E-8DC5521BAB2C}"/>
              </c:ext>
            </c:extLst>
          </c:dPt>
          <c:dPt>
            <c:idx val="8"/>
            <c:marker>
              <c:symbol val="none"/>
            </c:marker>
            <c:bubble3D val="0"/>
            <c:spPr>
              <a:ln w="38100" cap="flat" cmpd="dbl" algn="ctr">
                <a:solidFill>
                  <a:schemeClr val="accent6"/>
                </a:solidFill>
                <a:miter lim="800000"/>
              </a:ln>
              <a:effectLst/>
            </c:spPr>
            <c:extLst>
              <c:ext xmlns:c16="http://schemas.microsoft.com/office/drawing/2014/chart" uri="{C3380CC4-5D6E-409C-BE32-E72D297353CC}">
                <c16:uniqueId val="{00000007-9B56-44B1-800E-8DC5521BAB2C}"/>
              </c:ext>
            </c:extLst>
          </c:dPt>
          <c:dPt>
            <c:idx val="9"/>
            <c:marker>
              <c:symbol val="none"/>
            </c:marker>
            <c:bubble3D val="0"/>
            <c:spPr>
              <a:ln w="38100" cap="flat" cmpd="dbl" algn="ctr">
                <a:solidFill>
                  <a:schemeClr val="accent6"/>
                </a:solidFill>
                <a:miter lim="800000"/>
              </a:ln>
              <a:effectLst/>
            </c:spPr>
            <c:extLst>
              <c:ext xmlns:c16="http://schemas.microsoft.com/office/drawing/2014/chart" uri="{C3380CC4-5D6E-409C-BE32-E72D297353CC}">
                <c16:uniqueId val="{00000009-9B56-44B1-800E-8DC5521BAB2C}"/>
              </c:ext>
            </c:extLst>
          </c:dPt>
          <c:trendline>
            <c:spPr>
              <a:ln w="12700" cap="rnd">
                <a:noFill/>
              </a:ln>
              <a:effectLst/>
            </c:spPr>
            <c:trendlineType val="linear"/>
            <c:dispRSqr val="0"/>
            <c:dispEq val="0"/>
          </c:trendline>
          <c:cat>
            <c:multiLvlStrRef>
              <c:f>cholera_info3!$A$5:$A$17</c:f>
              <c:multiLvlStrCache>
                <c:ptCount val="10"/>
                <c:lvl>
                  <c:pt idx="0">
                    <c:v>0-18</c:v>
                  </c:pt>
                  <c:pt idx="1">
                    <c:v>19-25</c:v>
                  </c:pt>
                  <c:pt idx="2">
                    <c:v>26-40</c:v>
                  </c:pt>
                  <c:pt idx="3">
                    <c:v>41-64</c:v>
                  </c:pt>
                  <c:pt idx="4">
                    <c:v>65 and up</c:v>
                  </c:pt>
                  <c:pt idx="5">
                    <c:v>0-18</c:v>
                  </c:pt>
                  <c:pt idx="6">
                    <c:v>19-25</c:v>
                  </c:pt>
                  <c:pt idx="7">
                    <c:v>26-40</c:v>
                  </c:pt>
                  <c:pt idx="8">
                    <c:v>41-64</c:v>
                  </c:pt>
                  <c:pt idx="9">
                    <c:v>65 and up</c:v>
                  </c:pt>
                </c:lvl>
                <c:lvl>
                  <c:pt idx="0">
                    <c:v>City</c:v>
                  </c:pt>
                  <c:pt idx="5">
                    <c:v>Country</c:v>
                  </c:pt>
                </c:lvl>
              </c:multiLvlStrCache>
            </c:multiLvlStrRef>
          </c:cat>
          <c:val>
            <c:numRef>
              <c:f>cholera_info3!$B$5:$B$17</c:f>
              <c:numCache>
                <c:formatCode>General</c:formatCode>
                <c:ptCount val="10"/>
                <c:pt idx="0">
                  <c:v>109</c:v>
                </c:pt>
                <c:pt idx="1">
                  <c:v>40</c:v>
                </c:pt>
                <c:pt idx="2">
                  <c:v>86</c:v>
                </c:pt>
                <c:pt idx="3">
                  <c:v>61</c:v>
                </c:pt>
                <c:pt idx="4">
                  <c:v>19</c:v>
                </c:pt>
                <c:pt idx="5">
                  <c:v>16</c:v>
                </c:pt>
                <c:pt idx="6">
                  <c:v>6</c:v>
                </c:pt>
                <c:pt idx="7">
                  <c:v>19</c:v>
                </c:pt>
                <c:pt idx="8">
                  <c:v>16</c:v>
                </c:pt>
                <c:pt idx="9">
                  <c:v>3</c:v>
                </c:pt>
              </c:numCache>
            </c:numRef>
          </c:val>
          <c:smooth val="0"/>
          <c:extLst>
            <c:ext xmlns:c16="http://schemas.microsoft.com/office/drawing/2014/chart" uri="{C3380CC4-5D6E-409C-BE32-E72D297353CC}">
              <c16:uniqueId val="{0000000A-9B56-44B1-800E-8DC5521BAB2C}"/>
            </c:ext>
          </c:extLst>
        </c:ser>
        <c:dLbls>
          <c:showLegendKey val="0"/>
          <c:showVal val="0"/>
          <c:showCatName val="0"/>
          <c:showSerName val="0"/>
          <c:showPercent val="0"/>
          <c:showBubbleSize val="0"/>
        </c:dLbls>
        <c:upDownBars>
          <c:gapWidth val="150"/>
          <c:upBars>
            <c:spPr>
              <a:solidFill>
                <a:schemeClr val="lt1"/>
              </a:solidFill>
              <a:ln w="9525">
                <a:solidFill>
                  <a:schemeClr val="tx1">
                    <a:lumMod val="65000"/>
                    <a:lumOff val="35000"/>
                  </a:schemeClr>
                </a:solidFill>
              </a:ln>
              <a:effectLst/>
            </c:spPr>
          </c:upBars>
          <c:downBars>
            <c:spPr>
              <a:solidFill>
                <a:schemeClr val="dk1">
                  <a:lumMod val="75000"/>
                  <a:lumOff val="25000"/>
                </a:schemeClr>
              </a:solidFill>
              <a:ln w="9525">
                <a:solidFill>
                  <a:schemeClr val="tx1">
                    <a:lumMod val="65000"/>
                    <a:lumOff val="35000"/>
                  </a:schemeClr>
                </a:solidFill>
              </a:ln>
              <a:effectLst/>
            </c:spPr>
          </c:downBars>
        </c:upDownBars>
        <c:smooth val="0"/>
        <c:axId val="534895360"/>
        <c:axId val="534887456"/>
      </c:lineChart>
      <c:catAx>
        <c:axId val="534895360"/>
        <c:scaling>
          <c:orientation val="minMax"/>
        </c:scaling>
        <c:delete val="0"/>
        <c:axPos val="b"/>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197" b="1" i="0" u="none" strike="noStrike" kern="1200" baseline="0">
                <a:solidFill>
                  <a:schemeClr val="tx1">
                    <a:lumMod val="65000"/>
                    <a:lumOff val="35000"/>
                  </a:schemeClr>
                </a:solidFill>
                <a:latin typeface="+mn-lt"/>
                <a:ea typeface="+mn-ea"/>
                <a:cs typeface="+mn-cs"/>
              </a:defRPr>
            </a:pPr>
            <a:endParaRPr lang="en-US"/>
          </a:p>
        </c:txPr>
        <c:crossAx val="534887456"/>
        <c:crosses val="autoZero"/>
        <c:auto val="1"/>
        <c:lblAlgn val="ctr"/>
        <c:lblOffset val="100"/>
        <c:noMultiLvlLbl val="0"/>
      </c:catAx>
      <c:valAx>
        <c:axId val="534887456"/>
        <c:scaling>
          <c:orientation val="minMax"/>
        </c:scaling>
        <c:delete val="0"/>
        <c:axPos val="l"/>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348953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37">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38100" cap="flat" cmpd="dbl" algn="ctr">
        <a:solidFill>
          <a:schemeClr val="phClr"/>
        </a:solidFill>
        <a:miter lim="800000"/>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lt1"/>
        </a:solidFill>
        <a:round/>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tx1"/>
    </cs:fontRef>
    <cs:spPr>
      <a:ln w="9525">
        <a:solidFill>
          <a:schemeClr val="tx1">
            <a:lumMod val="35000"/>
            <a:lumOff val="65000"/>
          </a:schemeClr>
        </a:solidFill>
      </a:ln>
    </cs:spPr>
  </cs:dropLine>
  <cs:errorBar>
    <cs:lnRef idx="0"/>
    <cs:fillRef idx="0"/>
    <cs:effectRef idx="0"/>
    <cs:fontRef idx="minor">
      <a:schemeClr val="tx1"/>
    </cs:fontRef>
    <cs:spPr>
      <a:ln w="9525">
        <a:solidFill>
          <a:schemeClr val="tx1">
            <a:lumMod val="65000"/>
            <a:lumOff val="35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alpha val="32000"/>
          </a:schemeClr>
        </a:solidFill>
        <a:round/>
      </a:ln>
    </cs:spPr>
  </cs:gridlineMajor>
  <cs:gridlineMinor>
    <cs:lnRef idx="0"/>
    <cs:fillRef idx="0"/>
    <cs:effectRef idx="0"/>
    <cs:fontRef idx="minor">
      <a:schemeClr val="tx1"/>
    </cs:fontRef>
    <cs:spPr>
      <a:ln>
        <a:solidFill>
          <a:schemeClr val="tx1">
            <a:lumMod val="5000"/>
            <a:lumOff val="95000"/>
            <a:alpha val="32000"/>
          </a:schemeClr>
        </a:solidFill>
      </a:ln>
    </cs:spPr>
  </cs:gridlineMinor>
  <cs:hiLoLine>
    <cs:lnRef idx="0"/>
    <cs:fillRef idx="0"/>
    <cs:effectRef idx="0"/>
    <cs:fontRef idx="minor">
      <a:schemeClr val="tx1"/>
    </cs:fontRef>
    <cs:spPr>
      <a:ln w="9525">
        <a:solidFill>
          <a:schemeClr val="tx1"/>
        </a:solidFill>
      </a:ln>
    </cs:spPr>
  </cs:hiLoLine>
  <cs:leaderLine>
    <cs:lnRef idx="0"/>
    <cs:fillRef idx="0"/>
    <cs:effectRef idx="0"/>
    <cs:fontRef idx="minor">
      <a:schemeClr val="tx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cs:fontRef>
    <cs:spPr>
      <a:ln w="3175" cap="flat" cmpd="sng" algn="ctr">
        <a:solidFill>
          <a:schemeClr val="tx1">
            <a:lumMod val="15000"/>
            <a:lumOff val="85000"/>
          </a:schemeClr>
        </a:solidFill>
        <a:round/>
        <a:tailEnd type="none" w="med" len="lg"/>
      </a:ln>
    </cs:spPr>
    <cs:defRPr sz="1197" kern="1200"/>
  </cs:seriesAxis>
  <cs:seriesLine>
    <cs:lnRef idx="0"/>
    <cs:fillRef idx="0"/>
    <cs:effectRef idx="0"/>
    <cs:fontRef idx="minor">
      <a:schemeClr val="tx1"/>
    </cs:fontRef>
    <cs:spPr>
      <a:ln w="9525">
        <a:solidFill>
          <a:schemeClr val="tx1">
            <a:lumMod val="35000"/>
            <a:lumOff val="65000"/>
          </a:schemeClr>
        </a:solidFill>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tx1"/>
    </cs:fontRef>
    <cs:spPr>
      <a:ln w="12700" cap="rnd"/>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valueAxis>
  <cs:wall>
    <cs:lnRef idx="0"/>
    <cs:fillRef idx="0"/>
    <cs:effectRef idx="0"/>
    <cs:fontRef idx="minor">
      <a:schemeClr val="tx1"/>
    </cs:fontRef>
  </cs:wall>
</cs:chartStyle>
</file>

<file path=ppt/media/image1.png>
</file>

<file path=ppt/media/image2.pn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23FEA57E-7C1A-457B-A4CD-5DCEB057B502}" type="datetime1">
              <a:rPr lang="en-US" smtClean="0"/>
              <a:t>2/1/2023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r>
              <a:rPr lang="en-US"/>
              <a:t>Sample Footer Text</a:t>
            </a:r>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1129882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3FE42E8-8B57-452D-A122-4DCE9AC771EF}" type="datetime1">
              <a:rPr lang="en-US" smtClean="0"/>
              <a:t>2/1/2023</a:t>
            </a:fld>
            <a:endParaRPr lang="en-US"/>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F8E28480-1C08-4458-AD97-0283E6FFD09D}" type="slidenum">
              <a:rPr lang="en-US" smtClean="0"/>
              <a:pPr/>
              <a:t>‹#›</a:t>
            </a:fld>
            <a:endParaRPr lang="en-US"/>
          </a:p>
        </p:txBody>
      </p:sp>
    </p:spTree>
    <p:extLst>
      <p:ext uri="{BB962C8B-B14F-4D97-AF65-F5344CB8AC3E}">
        <p14:creationId xmlns:p14="http://schemas.microsoft.com/office/powerpoint/2010/main" val="429160429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D3FE42E8-8B57-452D-A122-4DCE9AC771EF}" type="datetime1">
              <a:rPr lang="en-US" smtClean="0"/>
              <a:t>2/1/2023</a:t>
            </a:fld>
            <a:endParaRPr lang="en-US"/>
          </a:p>
        </p:txBody>
      </p:sp>
      <p:sp>
        <p:nvSpPr>
          <p:cNvPr id="6" name="Footer Placeholder 5"/>
          <p:cNvSpPr>
            <a:spLocks noGrp="1"/>
          </p:cNvSpPr>
          <p:nvPr>
            <p:ph type="ftr" sz="quarter" idx="11"/>
          </p:nvPr>
        </p:nvSpPr>
        <p:spPr>
          <a:xfrm>
            <a:off x="685800" y="379941"/>
            <a:ext cx="6991492" cy="365125"/>
          </a:xfrm>
        </p:spPr>
        <p:txBody>
          <a:bodyPr/>
          <a:lstStyle/>
          <a:p>
            <a:r>
              <a:rPr lang="en-US"/>
              <a:t>Sample Footer Text</a:t>
            </a:r>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F8E28480-1C08-4458-AD97-0283E6FFD09D}" type="slidenum">
              <a:rPr lang="en-US" smtClean="0"/>
              <a:pPr/>
              <a:t>‹#›</a:t>
            </a:fld>
            <a:endParaRPr lang="en-US"/>
          </a:p>
        </p:txBody>
      </p:sp>
    </p:spTree>
    <p:extLst>
      <p:ext uri="{BB962C8B-B14F-4D97-AF65-F5344CB8AC3E}">
        <p14:creationId xmlns:p14="http://schemas.microsoft.com/office/powerpoint/2010/main" val="182661742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D3FE42E8-8B57-452D-A122-4DCE9AC771EF}" type="datetime1">
              <a:rPr lang="en-US" smtClean="0"/>
              <a:t>2/1/2023</a:t>
            </a:fld>
            <a:endParaRPr lang="en-US"/>
          </a:p>
        </p:txBody>
      </p:sp>
      <p:sp>
        <p:nvSpPr>
          <p:cNvPr id="6" name="Footer Placeholder 5"/>
          <p:cNvSpPr>
            <a:spLocks noGrp="1"/>
          </p:cNvSpPr>
          <p:nvPr>
            <p:ph type="ftr" sz="quarter" idx="11"/>
          </p:nvPr>
        </p:nvSpPr>
        <p:spPr>
          <a:xfrm>
            <a:off x="685800" y="379941"/>
            <a:ext cx="6991492" cy="365125"/>
          </a:xfrm>
        </p:spPr>
        <p:txBody>
          <a:bodyPr/>
          <a:lstStyle/>
          <a:p>
            <a:r>
              <a:rPr lang="en-US"/>
              <a:t>Sample Footer Text</a:t>
            </a:r>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F8E28480-1C08-4458-AD97-0283E6FFD09D}" type="slidenum">
              <a:rPr lang="en-US" smtClean="0"/>
              <a:pPr/>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51170596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D3FE42E8-8B57-452D-A122-4DCE9AC771EF}" type="datetime1">
              <a:rPr lang="en-US" smtClean="0"/>
              <a:t>2/1/2023</a:t>
            </a:fld>
            <a:endParaRPr lang="en-US"/>
          </a:p>
        </p:txBody>
      </p:sp>
      <p:sp>
        <p:nvSpPr>
          <p:cNvPr id="6" name="Footer Placeholder 5"/>
          <p:cNvSpPr>
            <a:spLocks noGrp="1"/>
          </p:cNvSpPr>
          <p:nvPr>
            <p:ph type="ftr" sz="quarter" idx="11"/>
          </p:nvPr>
        </p:nvSpPr>
        <p:spPr>
          <a:xfrm>
            <a:off x="685800" y="378883"/>
            <a:ext cx="6991492" cy="365125"/>
          </a:xfrm>
        </p:spPr>
        <p:txBody>
          <a:bodyPr/>
          <a:lstStyle/>
          <a:p>
            <a:r>
              <a:rPr lang="en-US"/>
              <a:t>Sample Footer Text</a:t>
            </a:r>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F8E28480-1C08-4458-AD97-0283E6FFD09D}" type="slidenum">
              <a:rPr lang="en-US" smtClean="0"/>
              <a:pPr/>
              <a:t>‹#›</a:t>
            </a:fld>
            <a:endParaRPr lang="en-US"/>
          </a:p>
        </p:txBody>
      </p:sp>
    </p:spTree>
    <p:extLst>
      <p:ext uri="{BB962C8B-B14F-4D97-AF65-F5344CB8AC3E}">
        <p14:creationId xmlns:p14="http://schemas.microsoft.com/office/powerpoint/2010/main" val="64750490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3FE42E8-8B57-452D-A122-4DCE9AC771EF}" type="datetime1">
              <a:rPr lang="en-US" smtClean="0"/>
              <a:t>2/1/2023</a:t>
            </a:fld>
            <a:endParaRPr lang="en-US"/>
          </a:p>
        </p:txBody>
      </p:sp>
      <p:sp>
        <p:nvSpPr>
          <p:cNvPr id="4" name="Footer Placeholder 3"/>
          <p:cNvSpPr>
            <a:spLocks noGrp="1"/>
          </p:cNvSpPr>
          <p:nvPr>
            <p:ph type="ftr" sz="quarter" idx="11"/>
          </p:nvPr>
        </p:nvSpPr>
        <p:spPr/>
        <p:txBody>
          <a:bodyPr/>
          <a:lstStyle/>
          <a:p>
            <a:r>
              <a:rPr lang="en-US"/>
              <a:t>Sample Footer Text</a:t>
            </a:r>
            <a:endParaRPr lang="en-US" dirty="0"/>
          </a:p>
        </p:txBody>
      </p:sp>
      <p:sp>
        <p:nvSpPr>
          <p:cNvPr id="5" name="Slide Number Placeholder 4"/>
          <p:cNvSpPr>
            <a:spLocks noGrp="1"/>
          </p:cNvSpPr>
          <p:nvPr>
            <p:ph type="sldNum" sz="quarter" idx="12"/>
          </p:nvPr>
        </p:nvSpPr>
        <p:spPr/>
        <p:txBody>
          <a:bodyPr/>
          <a:lstStyle/>
          <a:p>
            <a:fld id="{F8E28480-1C08-4458-AD97-0283E6FFD09D}" type="slidenum">
              <a:rPr lang="en-US" smtClean="0"/>
              <a:pPr/>
              <a:t>‹#›</a:t>
            </a:fld>
            <a:endParaRPr lang="en-US"/>
          </a:p>
        </p:txBody>
      </p:sp>
    </p:spTree>
    <p:extLst>
      <p:ext uri="{BB962C8B-B14F-4D97-AF65-F5344CB8AC3E}">
        <p14:creationId xmlns:p14="http://schemas.microsoft.com/office/powerpoint/2010/main" val="13545234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3FE42E8-8B57-452D-A122-4DCE9AC771EF}" type="datetime1">
              <a:rPr lang="en-US" smtClean="0"/>
              <a:t>2/1/2023</a:t>
            </a:fld>
            <a:endParaRPr lang="en-US"/>
          </a:p>
        </p:txBody>
      </p:sp>
      <p:sp>
        <p:nvSpPr>
          <p:cNvPr id="4" name="Footer Placeholder 3"/>
          <p:cNvSpPr>
            <a:spLocks noGrp="1"/>
          </p:cNvSpPr>
          <p:nvPr>
            <p:ph type="ftr" sz="quarter" idx="11"/>
          </p:nvPr>
        </p:nvSpPr>
        <p:spPr/>
        <p:txBody>
          <a:bodyPr/>
          <a:lstStyle/>
          <a:p>
            <a:r>
              <a:rPr lang="en-US"/>
              <a:t>Sample Footer Text</a:t>
            </a:r>
            <a:endParaRPr lang="en-US" dirty="0"/>
          </a:p>
        </p:txBody>
      </p:sp>
      <p:sp>
        <p:nvSpPr>
          <p:cNvPr id="5" name="Slide Number Placeholder 4"/>
          <p:cNvSpPr>
            <a:spLocks noGrp="1"/>
          </p:cNvSpPr>
          <p:nvPr>
            <p:ph type="sldNum" sz="quarter" idx="12"/>
          </p:nvPr>
        </p:nvSpPr>
        <p:spPr/>
        <p:txBody>
          <a:bodyPr/>
          <a:lstStyle/>
          <a:p>
            <a:fld id="{F8E28480-1C08-4458-AD97-0283E6FFD09D}" type="slidenum">
              <a:rPr lang="en-US" smtClean="0"/>
              <a:pPr/>
              <a:t>‹#›</a:t>
            </a:fld>
            <a:endParaRPr lang="en-US"/>
          </a:p>
        </p:txBody>
      </p:sp>
    </p:spTree>
    <p:extLst>
      <p:ext uri="{BB962C8B-B14F-4D97-AF65-F5344CB8AC3E}">
        <p14:creationId xmlns:p14="http://schemas.microsoft.com/office/powerpoint/2010/main" val="169475042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789749-A4CD-447F-8298-2B7988C91CEA}" type="datetime1">
              <a:rPr lang="en-US" smtClean="0"/>
              <a:t>2/1/2023</a:t>
            </a:fld>
            <a:endParaRPr lang="en-US"/>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7921630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BA0444D3-C0BA-4587-A56C-581AB9F841BE}" type="datetime1">
              <a:rPr lang="en-US" smtClean="0"/>
              <a:t>2/1/2023</a:t>
            </a:fld>
            <a:endParaRPr lang="en-US"/>
          </a:p>
        </p:txBody>
      </p:sp>
      <p:sp>
        <p:nvSpPr>
          <p:cNvPr id="5" name="Footer Placeholder 4"/>
          <p:cNvSpPr>
            <a:spLocks noGrp="1"/>
          </p:cNvSpPr>
          <p:nvPr>
            <p:ph type="ftr" sz="quarter" idx="11"/>
          </p:nvPr>
        </p:nvSpPr>
        <p:spPr>
          <a:xfrm>
            <a:off x="685800" y="381000"/>
            <a:ext cx="6991492" cy="365125"/>
          </a:xfrm>
        </p:spPr>
        <p:txBody>
          <a:bodyPr/>
          <a:lstStyle/>
          <a:p>
            <a:r>
              <a:rPr lang="en-US"/>
              <a:t>Sample Footer Text</a:t>
            </a:r>
          </a:p>
        </p:txBody>
      </p:sp>
      <p:sp>
        <p:nvSpPr>
          <p:cNvPr id="6" name="Slide Number Placeholder 5"/>
          <p:cNvSpPr>
            <a:spLocks noGrp="1"/>
          </p:cNvSpPr>
          <p:nvPr>
            <p:ph type="sldNum" sz="quarter" idx="12"/>
          </p:nvPr>
        </p:nvSpPr>
        <p:spPr>
          <a:xfrm>
            <a:off x="10862452" y="381000"/>
            <a:ext cx="643748" cy="365125"/>
          </a:xfrm>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719841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1AF2CE-4F37-411C-A3EE-BBBE223265BF}" type="datetime1">
              <a:rPr lang="en-US" smtClean="0"/>
              <a:t>2/1/2023</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084598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C96083D4-708C-4BB5-B4FD-30CE9FA12FD5}" type="datetime1">
              <a:rPr lang="en-US" smtClean="0"/>
              <a:t>2/1/2023</a:t>
            </a:fld>
            <a:endParaRPr lang="en-US"/>
          </a:p>
        </p:txBody>
      </p:sp>
      <p:sp>
        <p:nvSpPr>
          <p:cNvPr id="5" name="Footer Placeholder 4"/>
          <p:cNvSpPr>
            <a:spLocks noGrp="1"/>
          </p:cNvSpPr>
          <p:nvPr>
            <p:ph type="ftr" sz="quarter" idx="11"/>
          </p:nvPr>
        </p:nvSpPr>
        <p:spPr>
          <a:xfrm>
            <a:off x="685800" y="381001"/>
            <a:ext cx="6991492" cy="364065"/>
          </a:xfrm>
        </p:spPr>
        <p:txBody>
          <a:bodyPr/>
          <a:lstStyle/>
          <a:p>
            <a:r>
              <a:rPr lang="en-US"/>
              <a:t>Sample Footer Text</a:t>
            </a:r>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612755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0D239B2-65BC-4C2A-A62B-3EABFE9590E4}" type="datetime1">
              <a:rPr lang="en-US" smtClean="0"/>
              <a:t>2/1/2023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43726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E05F5A-E4A3-476F-A89E-C2B73F2431E4}" type="datetime1">
              <a:rPr lang="en-US" smtClean="0"/>
              <a:t>2/1/2023</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652887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3761515-4A26-4F31-9F61-5A10B1FABBFC}" type="datetime1">
              <a:rPr lang="en-US" smtClean="0"/>
              <a:t>2/1/2023</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40969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75DC65-7D1F-4BAB-9695-F7E734143E14}" type="datetime1">
              <a:rPr lang="en-US" smtClean="0"/>
              <a:t>2/1/2023</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51865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624077-BD55-4036-8E92-6558FDF3B653}" type="datetime1">
              <a:rPr lang="en-US" smtClean="0"/>
              <a:t>2/1/2023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99442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25F2-7107-4609-BCC2-77C63064A5E8}" type="datetime1">
              <a:rPr lang="en-US" smtClean="0"/>
              <a:t>2/1/2023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711486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3FE42E8-8B57-452D-A122-4DCE9AC771EF}" type="datetime1">
              <a:rPr lang="en-US" smtClean="0"/>
              <a:t>2/1/2023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r>
              <a:rPr lang="en-US"/>
              <a:t>Sample Footer Text</a:t>
            </a:r>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2957693712"/>
      </p:ext>
    </p:extLst>
  </p:cSld>
  <p:clrMap bg1="dk1" tx1="lt1" bg2="dk2" tx2="lt2" accent1="accent1" accent2="accent2" accent3="accent3" accent4="accent4" accent5="accent5" accent6="accent6" hlink="hlink" folHlink="folHlink"/>
  <p:sldLayoutIdLst>
    <p:sldLayoutId id="2147483920" r:id="rId1"/>
    <p:sldLayoutId id="2147483921" r:id="rId2"/>
    <p:sldLayoutId id="2147483922" r:id="rId3"/>
    <p:sldLayoutId id="2147483923" r:id="rId4"/>
    <p:sldLayoutId id="2147483924" r:id="rId5"/>
    <p:sldLayoutId id="2147483925" r:id="rId6"/>
    <p:sldLayoutId id="2147483926" r:id="rId7"/>
    <p:sldLayoutId id="2147483927" r:id="rId8"/>
    <p:sldLayoutId id="2147483928" r:id="rId9"/>
    <p:sldLayoutId id="2147483929" r:id="rId10"/>
    <p:sldLayoutId id="2147483930" r:id="rId11"/>
    <p:sldLayoutId id="2147483931" r:id="rId12"/>
    <p:sldLayoutId id="2147483932" r:id="rId13"/>
    <p:sldLayoutId id="2147483933" r:id="rId14"/>
    <p:sldLayoutId id="2147483934" r:id="rId15"/>
    <p:sldLayoutId id="2147483935" r:id="rId16"/>
    <p:sldLayoutId id="2147483936"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F6C2E-3EFF-8B39-0AB5-09296369304D}"/>
              </a:ext>
            </a:extLst>
          </p:cNvPr>
          <p:cNvSpPr>
            <a:spLocks noGrp="1"/>
          </p:cNvSpPr>
          <p:nvPr>
            <p:ph type="ctrTitle"/>
          </p:nvPr>
        </p:nvSpPr>
        <p:spPr>
          <a:xfrm>
            <a:off x="310443" y="1219199"/>
            <a:ext cx="2705101" cy="2508139"/>
          </a:xfrm>
        </p:spPr>
        <p:txBody>
          <a:bodyPr>
            <a:normAutofit/>
          </a:bodyPr>
          <a:lstStyle/>
          <a:p>
            <a:r>
              <a:rPr lang="en-US" sz="3200" dirty="0"/>
              <a:t>Nashville Cholera Epidemic 1849-1850</a:t>
            </a:r>
          </a:p>
        </p:txBody>
      </p:sp>
      <p:sp>
        <p:nvSpPr>
          <p:cNvPr id="3" name="Subtitle 2">
            <a:extLst>
              <a:ext uri="{FF2B5EF4-FFF2-40B4-BE49-F238E27FC236}">
                <a16:creationId xmlns:a16="http://schemas.microsoft.com/office/drawing/2014/main" id="{8A5757AB-2FFE-9CB4-9017-6D4C85555363}"/>
              </a:ext>
            </a:extLst>
          </p:cNvPr>
          <p:cNvSpPr>
            <a:spLocks noGrp="1"/>
          </p:cNvSpPr>
          <p:nvPr>
            <p:ph type="subTitle" idx="1"/>
          </p:nvPr>
        </p:nvSpPr>
        <p:spPr>
          <a:xfrm>
            <a:off x="310443" y="3843057"/>
            <a:ext cx="2705100" cy="1371601"/>
          </a:xfrm>
        </p:spPr>
        <p:txBody>
          <a:bodyPr>
            <a:normAutofit/>
          </a:bodyPr>
          <a:lstStyle/>
          <a:p>
            <a:r>
              <a:rPr lang="en-US" sz="2000" dirty="0"/>
              <a:t>Brochure</a:t>
            </a:r>
          </a:p>
        </p:txBody>
      </p:sp>
      <p:pic>
        <p:nvPicPr>
          <p:cNvPr id="1026" name="Picture 2" descr="The Digital Research Library of Illinois History Journal™: The Cholera  Epidemic of 1832-33 in Illinois.">
            <a:extLst>
              <a:ext uri="{FF2B5EF4-FFF2-40B4-BE49-F238E27FC236}">
                <a16:creationId xmlns:a16="http://schemas.microsoft.com/office/drawing/2014/main" id="{FE10AB6C-8ECF-08BC-0447-114A51FBD0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6985" y="0"/>
            <a:ext cx="5137504"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Cholera: A Trail Epidemic (U.S. National Park Service)">
            <a:extLst>
              <a:ext uri="{FF2B5EF4-FFF2-40B4-BE49-F238E27FC236}">
                <a16:creationId xmlns:a16="http://schemas.microsoft.com/office/drawing/2014/main" id="{8F7A0462-4891-7202-A926-43DDAB7411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34488" y="1219199"/>
            <a:ext cx="4357511" cy="33096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4927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4818C-F73E-622C-E8B5-76695C63B372}"/>
              </a:ext>
            </a:extLst>
          </p:cNvPr>
          <p:cNvSpPr>
            <a:spLocks noGrp="1"/>
          </p:cNvSpPr>
          <p:nvPr>
            <p:ph type="title"/>
          </p:nvPr>
        </p:nvSpPr>
        <p:spPr/>
        <p:txBody>
          <a:bodyPr/>
          <a:lstStyle/>
          <a:p>
            <a:r>
              <a:rPr lang="en-US" dirty="0"/>
              <a:t>Opening facts</a:t>
            </a:r>
          </a:p>
        </p:txBody>
      </p:sp>
      <p:sp>
        <p:nvSpPr>
          <p:cNvPr id="3" name="Content Placeholder 2">
            <a:extLst>
              <a:ext uri="{FF2B5EF4-FFF2-40B4-BE49-F238E27FC236}">
                <a16:creationId xmlns:a16="http://schemas.microsoft.com/office/drawing/2014/main" id="{38D2B872-0CA7-37C7-C557-E5FDEA9A0BC5}"/>
              </a:ext>
            </a:extLst>
          </p:cNvPr>
          <p:cNvSpPr>
            <a:spLocks noGrp="1"/>
          </p:cNvSpPr>
          <p:nvPr>
            <p:ph idx="1"/>
          </p:nvPr>
        </p:nvSpPr>
        <p:spPr>
          <a:xfrm>
            <a:off x="592493" y="1933303"/>
            <a:ext cx="10820400" cy="4160324"/>
          </a:xfrm>
        </p:spPr>
        <p:txBody>
          <a:bodyPr>
            <a:normAutofit lnSpcReduction="10000"/>
          </a:bodyPr>
          <a:lstStyle/>
          <a:p>
            <a:r>
              <a:rPr lang="en-US" dirty="0"/>
              <a:t>Cholera is an acute </a:t>
            </a:r>
            <a:r>
              <a:rPr lang="en-US" dirty="0" err="1"/>
              <a:t>diarrhoeal</a:t>
            </a:r>
            <a:r>
              <a:rPr lang="en-US" dirty="0"/>
              <a:t> infection caused by ingestion of food or water contaminated with the bacterium Vibrio cholerae.</a:t>
            </a:r>
          </a:p>
          <a:p>
            <a:r>
              <a:rPr lang="en-US" dirty="0"/>
              <a:t>Cholera was believed to be spread in the mid to late 1840s from Irish immigrant ships from England to the United States. It spread throughout the Mississippi river system, killing over 4,500 in St. Louis and over 3,000 in New Orleans.</a:t>
            </a:r>
          </a:p>
          <a:p>
            <a:r>
              <a:rPr lang="en-US" dirty="0"/>
              <a:t>This was the 2</a:t>
            </a:r>
            <a:r>
              <a:rPr lang="en-US" baseline="30000" dirty="0"/>
              <a:t>nd</a:t>
            </a:r>
            <a:r>
              <a:rPr lang="en-US" dirty="0"/>
              <a:t> leading cause of death in the Nashville City Cemetery Association dataset.</a:t>
            </a:r>
          </a:p>
          <a:p>
            <a:r>
              <a:rPr lang="en-US" dirty="0"/>
              <a:t>There were at least 300 Nashville city-wide deaths in both 1849 and 1850 with populations of only 10,000 people.</a:t>
            </a:r>
          </a:p>
          <a:p>
            <a:r>
              <a:rPr lang="en-US" dirty="0"/>
              <a:t>There were 64 recorded deaths from cholera in just the first 4 days of July 1850. </a:t>
            </a:r>
          </a:p>
        </p:txBody>
      </p:sp>
    </p:spTree>
    <p:extLst>
      <p:ext uri="{BB962C8B-B14F-4D97-AF65-F5344CB8AC3E}">
        <p14:creationId xmlns:p14="http://schemas.microsoft.com/office/powerpoint/2010/main" val="2792954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FAC16-8F7F-F8F2-3207-2168D5EE56B9}"/>
              </a:ext>
            </a:extLst>
          </p:cNvPr>
          <p:cNvSpPr>
            <a:spLocks noGrp="1"/>
          </p:cNvSpPr>
          <p:nvPr>
            <p:ph type="title"/>
          </p:nvPr>
        </p:nvSpPr>
        <p:spPr>
          <a:xfrm>
            <a:off x="2998236" y="316504"/>
            <a:ext cx="8610600" cy="1293028"/>
          </a:xfrm>
        </p:spPr>
        <p:txBody>
          <a:bodyPr/>
          <a:lstStyle/>
          <a:p>
            <a:r>
              <a:rPr lang="en-US" dirty="0"/>
              <a:t>Cholera related deaths, summer of ‘49 &amp;’50</a:t>
            </a:r>
          </a:p>
        </p:txBody>
      </p:sp>
      <p:graphicFrame>
        <p:nvGraphicFramePr>
          <p:cNvPr id="4" name="Content Placeholder 3">
            <a:extLst>
              <a:ext uri="{FF2B5EF4-FFF2-40B4-BE49-F238E27FC236}">
                <a16:creationId xmlns:a16="http://schemas.microsoft.com/office/drawing/2014/main" id="{8670860B-B35C-3C21-F120-B97473180DBA}"/>
              </a:ext>
            </a:extLst>
          </p:cNvPr>
          <p:cNvGraphicFramePr>
            <a:graphicFrameLocks noGrp="1"/>
          </p:cNvGraphicFramePr>
          <p:nvPr>
            <p:ph idx="1"/>
            <p:extLst>
              <p:ext uri="{D42A27DB-BD31-4B8C-83A1-F6EECF244321}">
                <p14:modId xmlns:p14="http://schemas.microsoft.com/office/powerpoint/2010/main" val="1968639165"/>
              </p:ext>
            </p:extLst>
          </p:nvPr>
        </p:nvGraphicFramePr>
        <p:xfrm>
          <a:off x="-263591" y="1708733"/>
          <a:ext cx="11979729" cy="44774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45525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ontent Placeholder 16">
            <a:extLst>
              <a:ext uri="{FF2B5EF4-FFF2-40B4-BE49-F238E27FC236}">
                <a16:creationId xmlns:a16="http://schemas.microsoft.com/office/drawing/2014/main" id="{3E2D540B-FC2D-612F-2633-10D38BAFB079}"/>
              </a:ext>
            </a:extLst>
          </p:cNvPr>
          <p:cNvGraphicFramePr>
            <a:graphicFrameLocks noGrp="1"/>
          </p:cNvGraphicFramePr>
          <p:nvPr>
            <p:ph idx="1"/>
            <p:extLst>
              <p:ext uri="{D42A27DB-BD31-4B8C-83A1-F6EECF244321}">
                <p14:modId xmlns:p14="http://schemas.microsoft.com/office/powerpoint/2010/main" val="2936777233"/>
              </p:ext>
            </p:extLst>
          </p:nvPr>
        </p:nvGraphicFramePr>
        <p:xfrm>
          <a:off x="381000" y="1259533"/>
          <a:ext cx="11125200" cy="5189538"/>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a:extLst>
              <a:ext uri="{FF2B5EF4-FFF2-40B4-BE49-F238E27FC236}">
                <a16:creationId xmlns:a16="http://schemas.microsoft.com/office/drawing/2014/main" id="{45475DFF-8460-1F3B-96B4-B2422F5696A7}"/>
              </a:ext>
            </a:extLst>
          </p:cNvPr>
          <p:cNvSpPr txBox="1"/>
          <p:nvPr/>
        </p:nvSpPr>
        <p:spPr>
          <a:xfrm>
            <a:off x="2876935" y="666566"/>
            <a:ext cx="2192696" cy="830997"/>
          </a:xfrm>
          <a:prstGeom prst="rect">
            <a:avLst/>
          </a:prstGeom>
          <a:noFill/>
        </p:spPr>
        <p:txBody>
          <a:bodyPr wrap="square" rtlCol="0">
            <a:spAutoFit/>
          </a:bodyPr>
          <a:lstStyle/>
          <a:p>
            <a:r>
              <a:rPr lang="en-US" sz="2400" b="1" i="1" dirty="0">
                <a:solidFill>
                  <a:schemeClr val="accent1"/>
                </a:solidFill>
              </a:rPr>
              <a:t>Urban Residence</a:t>
            </a:r>
          </a:p>
        </p:txBody>
      </p:sp>
      <p:sp>
        <p:nvSpPr>
          <p:cNvPr id="19" name="TextBox 18">
            <a:extLst>
              <a:ext uri="{FF2B5EF4-FFF2-40B4-BE49-F238E27FC236}">
                <a16:creationId xmlns:a16="http://schemas.microsoft.com/office/drawing/2014/main" id="{83656A6C-5EE0-D094-CE68-96CE1A7307BF}"/>
              </a:ext>
            </a:extLst>
          </p:cNvPr>
          <p:cNvSpPr txBox="1"/>
          <p:nvPr/>
        </p:nvSpPr>
        <p:spPr>
          <a:xfrm>
            <a:off x="8306970" y="666566"/>
            <a:ext cx="1807413" cy="830997"/>
          </a:xfrm>
          <a:prstGeom prst="rect">
            <a:avLst/>
          </a:prstGeom>
          <a:noFill/>
        </p:spPr>
        <p:txBody>
          <a:bodyPr wrap="square" rtlCol="0">
            <a:spAutoFit/>
          </a:bodyPr>
          <a:lstStyle/>
          <a:p>
            <a:r>
              <a:rPr lang="en-US" sz="2400" b="1" i="1" dirty="0">
                <a:solidFill>
                  <a:schemeClr val="accent6"/>
                </a:solidFill>
              </a:rPr>
              <a:t>Rural Residence </a:t>
            </a:r>
          </a:p>
        </p:txBody>
      </p:sp>
    </p:spTree>
    <p:extLst>
      <p:ext uri="{BB962C8B-B14F-4D97-AF65-F5344CB8AC3E}">
        <p14:creationId xmlns:p14="http://schemas.microsoft.com/office/powerpoint/2010/main" val="239645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EC45F-49EE-2B2B-199D-4489E807A3E6}"/>
              </a:ext>
            </a:extLst>
          </p:cNvPr>
          <p:cNvSpPr>
            <a:spLocks noGrp="1"/>
          </p:cNvSpPr>
          <p:nvPr>
            <p:ph type="title"/>
          </p:nvPr>
        </p:nvSpPr>
        <p:spPr>
          <a:xfrm>
            <a:off x="805544" y="757911"/>
            <a:ext cx="8610600" cy="1293028"/>
          </a:xfrm>
        </p:spPr>
        <p:txBody>
          <a:bodyPr/>
          <a:lstStyle/>
          <a:p>
            <a:pPr algn="l"/>
            <a:r>
              <a:rPr lang="en-US" b="1" i="1" dirty="0">
                <a:solidFill>
                  <a:schemeClr val="accent6"/>
                </a:solidFill>
              </a:rPr>
              <a:t>11</a:t>
            </a:r>
            <a:r>
              <a:rPr lang="en-US" b="1" i="1" baseline="30000" dirty="0">
                <a:solidFill>
                  <a:schemeClr val="accent6"/>
                </a:solidFill>
              </a:rPr>
              <a:t>th</a:t>
            </a:r>
            <a:r>
              <a:rPr lang="en-US" b="1" i="1" dirty="0">
                <a:solidFill>
                  <a:schemeClr val="accent6"/>
                </a:solidFill>
              </a:rPr>
              <a:t> president of the United states, James K Polk</a:t>
            </a:r>
          </a:p>
        </p:txBody>
      </p:sp>
      <p:sp>
        <p:nvSpPr>
          <p:cNvPr id="3" name="Content Placeholder 2">
            <a:extLst>
              <a:ext uri="{FF2B5EF4-FFF2-40B4-BE49-F238E27FC236}">
                <a16:creationId xmlns:a16="http://schemas.microsoft.com/office/drawing/2014/main" id="{BFD24A62-125D-D77B-BA32-790F84DFC56D}"/>
              </a:ext>
            </a:extLst>
          </p:cNvPr>
          <p:cNvSpPr>
            <a:spLocks noGrp="1"/>
          </p:cNvSpPr>
          <p:nvPr>
            <p:ph idx="1"/>
          </p:nvPr>
        </p:nvSpPr>
        <p:spPr>
          <a:xfrm>
            <a:off x="527179" y="2247219"/>
            <a:ext cx="7459824" cy="4024125"/>
          </a:xfrm>
        </p:spPr>
        <p:txBody>
          <a:bodyPr>
            <a:normAutofit fontScale="92500" lnSpcReduction="10000"/>
          </a:bodyPr>
          <a:lstStyle/>
          <a:p>
            <a:r>
              <a:rPr lang="en-US" b="0" i="0" dirty="0">
                <a:effectLst/>
                <a:latin typeface="Arial" panose="020B0604020202020204" pitchFamily="34" charset="0"/>
                <a:cs typeface="Arial" panose="020B0604020202020204" pitchFamily="34" charset="0"/>
              </a:rPr>
              <a:t>In office from March of 1845 to March of 1849</a:t>
            </a:r>
          </a:p>
          <a:p>
            <a:r>
              <a:rPr lang="en-US" dirty="0">
                <a:latin typeface="Arial" panose="020B0604020202020204" pitchFamily="34" charset="0"/>
                <a:cs typeface="Arial" panose="020B0604020202020204" pitchFamily="34" charset="0"/>
              </a:rPr>
              <a:t>President Polk and his wife Sarah traveled down the Atlantic coast and then westward through the deep south for a prearranged tour that would end in Nashville following his presidential term. </a:t>
            </a:r>
            <a:endParaRPr lang="en-US" b="0" i="0" dirty="0">
              <a:effectLst/>
              <a:latin typeface="Arial" panose="020B0604020202020204" pitchFamily="34" charset="0"/>
              <a:cs typeface="Arial" panose="020B0604020202020204" pitchFamily="34" charset="0"/>
            </a:endParaRPr>
          </a:p>
          <a:p>
            <a:r>
              <a:rPr lang="en-US" b="0" i="0" dirty="0">
                <a:effectLst/>
                <a:latin typeface="Arial" panose="020B0604020202020204" pitchFamily="34" charset="0"/>
                <a:cs typeface="Arial" panose="020B0604020202020204" pitchFamily="34" charset="0"/>
              </a:rPr>
              <a:t>At the end of his travels on Friday, June 15th, 1849, Polk died of cholera at his Polk Place home in Nashville, Tennessee at the age of 53. He passed 103 days after he left office.</a:t>
            </a:r>
          </a:p>
          <a:p>
            <a:r>
              <a:rPr lang="en-US" dirty="0">
                <a:latin typeface="Arial" panose="020B0604020202020204" pitchFamily="34" charset="0"/>
                <a:cs typeface="Arial" panose="020B0604020202020204" pitchFamily="34" charset="0"/>
              </a:rPr>
              <a:t>Polk's remains have been moved twice. After his death, he was buried in what is now Nashville City Cemetery, due to a legal requirement related to cholera. Polk was then moved to a tomb on the grounds of Polk Place (as specified in his will) in 1850.</a:t>
            </a:r>
          </a:p>
        </p:txBody>
      </p:sp>
      <p:pic>
        <p:nvPicPr>
          <p:cNvPr id="1026" name="Picture 2" descr="James K. Polk | Biography, Political Party, Presidency, Accomplishments, &amp;  Facts | Britannica">
            <a:extLst>
              <a:ext uri="{FF2B5EF4-FFF2-40B4-BE49-F238E27FC236}">
                <a16:creationId xmlns:a16="http://schemas.microsoft.com/office/drawing/2014/main" id="{7D7D368E-DBC5-FE26-A57E-8598C64941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09299" y="0"/>
            <a:ext cx="3882701" cy="5026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2775040"/>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509</TotalTime>
  <Words>287</Words>
  <Application>Microsoft Office PowerPoint</Application>
  <PresentationFormat>Widescreen</PresentationFormat>
  <Paragraphs>16</Paragraphs>
  <Slides>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Century Gothic</vt:lpstr>
      <vt:lpstr>Vapor Trail</vt:lpstr>
      <vt:lpstr>Nashville Cholera Epidemic 1849-1850</vt:lpstr>
      <vt:lpstr>Opening facts</vt:lpstr>
      <vt:lpstr>Cholera related deaths, summer of ‘49 &amp;’50</vt:lpstr>
      <vt:lpstr>PowerPoint Presentation</vt:lpstr>
      <vt:lpstr>11th president of the United states, James K Polk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Nashville Cholera Epidemic 1849-1850</dc:title>
  <dc:creator>Seth Cost</dc:creator>
  <cp:lastModifiedBy>Seth Cost</cp:lastModifiedBy>
  <cp:revision>28</cp:revision>
  <dcterms:created xsi:type="dcterms:W3CDTF">2023-02-01T02:48:57Z</dcterms:created>
  <dcterms:modified xsi:type="dcterms:W3CDTF">2023-02-02T02:38:28Z</dcterms:modified>
</cp:coreProperties>
</file>

<file path=docProps/thumbnail.jpeg>
</file>